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340" r:id="rId24"/>
    <p:sldId id="342" r:id="rId25"/>
    <p:sldId id="343" r:id="rId26"/>
    <p:sldId id="344" r:id="rId27"/>
    <p:sldId id="338" r:id="rId28"/>
    <p:sldId id="339" r:id="rId29"/>
    <p:sldId id="337" r:id="rId30"/>
    <p:sldId id="341" r:id="rId31"/>
    <p:sldId id="278" r:id="rId32"/>
    <p:sldId id="345" r:id="rId33"/>
    <p:sldId id="279" r:id="rId34"/>
    <p:sldId id="346" r:id="rId35"/>
    <p:sldId id="280" r:id="rId36"/>
    <p:sldId id="281" r:id="rId37"/>
    <p:sldId id="282" r:id="rId38"/>
    <p:sldId id="283" r:id="rId39"/>
    <p:sldId id="287" r:id="rId40"/>
    <p:sldId id="286"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47" r:id="rId59"/>
    <p:sldId id="348" r:id="rId60"/>
    <p:sldId id="349" r:id="rId61"/>
    <p:sldId id="350" r:id="rId62"/>
    <p:sldId id="305" r:id="rId63"/>
    <p:sldId id="306" r:id="rId64"/>
    <p:sldId id="307" r:id="rId65"/>
    <p:sldId id="308" r:id="rId66"/>
    <p:sldId id="309" r:id="rId67"/>
    <p:sldId id="310" r:id="rId68"/>
    <p:sldId id="311" r:id="rId69"/>
    <p:sldId id="312" r:id="rId70"/>
    <p:sldId id="313" r:id="rId71"/>
    <p:sldId id="314" r:id="rId72"/>
    <p:sldId id="315" r:id="rId73"/>
    <p:sldId id="316" r:id="rId74"/>
    <p:sldId id="317" r:id="rId75"/>
    <p:sldId id="318" r:id="rId76"/>
    <p:sldId id="319" r:id="rId77"/>
    <p:sldId id="320" r:id="rId78"/>
    <p:sldId id="321" r:id="rId79"/>
    <p:sldId id="322" r:id="rId80"/>
    <p:sldId id="323" r:id="rId81"/>
    <p:sldId id="324" r:id="rId82"/>
    <p:sldId id="325" r:id="rId83"/>
    <p:sldId id="326" r:id="rId84"/>
    <p:sldId id="327" r:id="rId85"/>
    <p:sldId id="351" r:id="rId86"/>
    <p:sldId id="328" r:id="rId87"/>
    <p:sldId id="329" r:id="rId88"/>
    <p:sldId id="330" r:id="rId89"/>
    <p:sldId id="331" r:id="rId90"/>
    <p:sldId id="332" r:id="rId91"/>
    <p:sldId id="333" r:id="rId92"/>
    <p:sldId id="334" r:id="rId93"/>
    <p:sldId id="335" r:id="rId94"/>
    <p:sldId id="336" r:id="rId95"/>
    <p:sldId id="352" r:id="rId96"/>
    <p:sldId id="353" r:id="rId97"/>
    <p:sldId id="354" r:id="rId9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3422"/>
  </p:normalViewPr>
  <p:slideViewPr>
    <p:cSldViewPr snapToGrid="0" snapToObjects="1">
      <p:cViewPr varScale="1">
        <p:scale>
          <a:sx n="108" d="100"/>
          <a:sy n="108" d="100"/>
        </p:scale>
        <p:origin x="2304"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viewProps" Target="viewProps.xml"/><Relationship Id="rId102" Type="http://schemas.openxmlformats.org/officeDocument/2006/relationships/theme" Target="theme/theme1.xml"/><Relationship Id="rId10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notesMaster" Target="notesMasters/notesMaster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presProps" Target="presProps.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png>
</file>

<file path=ppt/media/image23.png>
</file>

<file path=ppt/media/image24.png>
</file>

<file path=ppt/media/image25.png>
</file>

<file path=ppt/media/image26.png>
</file>

<file path=ppt/media/image29.png>
</file>

<file path=ppt/media/image36.png>
</file>

<file path=ppt/media/image52.png>
</file>

<file path=ppt/media/image53.png>
</file>

<file path=ppt/media/image54.png>
</file>

<file path=ppt/media/image55.png>
</file>

<file path=ppt/media/image56.png>
</file>

<file path=ppt/media/image57.png>
</file>

<file path=ppt/media/image81.png>
</file>

<file path=ppt/media/image90.png>
</file>

<file path=ppt/media/image91.png>
</file>

<file path=ppt/media/image9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621304-4E52-7F4E-B693-618E647D406C}" type="datetimeFigureOut">
              <a:rPr lang="en-US" smtClean="0"/>
              <a:t>1/24/18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4B97FF-71C3-2846-B1E1-3FB5DC0708A6}" type="slidenum">
              <a:rPr lang="en-US" smtClean="0"/>
              <a:t>‹#›</a:t>
            </a:fld>
            <a:endParaRPr lang="en-US"/>
          </a:p>
        </p:txBody>
      </p:sp>
    </p:spTree>
    <p:extLst>
      <p:ext uri="{BB962C8B-B14F-4D97-AF65-F5344CB8AC3E}">
        <p14:creationId xmlns:p14="http://schemas.microsoft.com/office/powerpoint/2010/main" val="1029196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edwardtufte.com/tufte/books_vdqi" TargetMode="External"/><Relationship Id="rId4" Type="http://schemas.openxmlformats.org/officeDocument/2006/relationships/hyperlink" Target="https://makingmaps.wordpress.com/2007/08/16/how-useful-is-tufte-for-making-maps/" TargetMode="External"/><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agereyes.org/blog/2016/an-illustrated-tour-of-the-pie-chart-study-results" TargetMode="External"/><Relationship Id="rId4" Type="http://schemas.openxmlformats.org/officeDocument/2006/relationships/hyperlink" Target="https://eagereyes.org/papers/a-pair-of-pie-chart-papers" TargetMode="External"/><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Balint%27s_syndrome" TargetMode="External"/><Relationship Id="rId4" Type="http://schemas.openxmlformats.org/officeDocument/2006/relationships/hyperlink" Target="https://en.wikipedia.org/wiki/Color" TargetMode="External"/><Relationship Id="rId5" Type="http://schemas.openxmlformats.org/officeDocument/2006/relationships/hyperlink" Target="https://en.wikipedia.org/wiki/Orientation_(geometry)" TargetMode="External"/><Relationship Id="rId6" Type="http://schemas.openxmlformats.org/officeDocument/2006/relationships/hyperlink" Target="https://en.wikipedia.org/wiki/Intensity_(disambiguation)" TargetMode="External"/><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www.khanacademy.org</a:t>
            </a:r>
            <a:r>
              <a:rPr lang="en-US" dirty="0" smtClean="0"/>
              <a:t>/science/health-and-medicine/nervous-system-and-sensory-</a:t>
            </a:r>
            <a:r>
              <a:rPr lang="en-US" dirty="0" err="1" smtClean="0"/>
              <a:t>infor</a:t>
            </a:r>
            <a:r>
              <a:rPr lang="en-US" dirty="0" smtClean="0"/>
              <a:t>/sensory-perception-2014-03-27T18:45:20.451Z/v/</a:t>
            </a:r>
            <a:r>
              <a:rPr lang="en-US" dirty="0" err="1" smtClean="0"/>
              <a:t>webers</a:t>
            </a:r>
            <a:r>
              <a:rPr lang="en-US" dirty="0" smtClean="0"/>
              <a:t>-law-and-thresholds</a:t>
            </a:r>
          </a:p>
          <a:p>
            <a:endParaRPr lang="en-US" dirty="0"/>
          </a:p>
        </p:txBody>
      </p:sp>
      <p:sp>
        <p:nvSpPr>
          <p:cNvPr id="4" name="Slide Number Placeholder 3"/>
          <p:cNvSpPr>
            <a:spLocks noGrp="1"/>
          </p:cNvSpPr>
          <p:nvPr>
            <p:ph type="sldNum" sz="quarter" idx="10"/>
          </p:nvPr>
        </p:nvSpPr>
        <p:spPr/>
        <p:txBody>
          <a:bodyPr/>
          <a:lstStyle/>
          <a:p>
            <a:fld id="{1E4B97FF-71C3-2846-B1E1-3FB5DC0708A6}" type="slidenum">
              <a:rPr lang="en-US" smtClean="0"/>
              <a:t>12</a:t>
            </a:fld>
            <a:endParaRPr lang="en-US"/>
          </a:p>
        </p:txBody>
      </p:sp>
    </p:spTree>
    <p:extLst>
      <p:ext uri="{BB962C8B-B14F-4D97-AF65-F5344CB8AC3E}">
        <p14:creationId xmlns:p14="http://schemas.microsoft.com/office/powerpoint/2010/main" val="18774591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a:t>
            </a:r>
            <a:r>
              <a:rPr lang="en-US" sz="1200" b="1" i="0" kern="1200" dirty="0" smtClean="0">
                <a:solidFill>
                  <a:schemeClr val="tx1"/>
                </a:solidFill>
                <a:effectLst/>
                <a:latin typeface="+mn-lt"/>
                <a:ea typeface="+mn-ea"/>
                <a:cs typeface="+mn-cs"/>
              </a:rPr>
              <a:t>absolute scaling</a:t>
            </a:r>
            <a:r>
              <a:rPr lang="en-US" sz="1200" b="0" i="0" kern="1200" dirty="0" smtClean="0">
                <a:solidFill>
                  <a:schemeClr val="tx1"/>
                </a:solidFill>
                <a:effectLst/>
                <a:latin typeface="+mn-lt"/>
                <a:ea typeface="+mn-ea"/>
                <a:cs typeface="+mn-cs"/>
              </a:rPr>
              <a:t> of circles is common on proportional circle maps: a county with a value of 100 has a circle with an area of 2 square cm, a county with a value of 200 has a circle with an area of 4 square cm, etc. (In 1801 William </a:t>
            </a:r>
            <a:r>
              <a:rPr lang="en-US" sz="1200" b="0" i="0" kern="1200" dirty="0" err="1" smtClean="0">
                <a:solidFill>
                  <a:schemeClr val="tx1"/>
                </a:solidFill>
                <a:effectLst/>
                <a:latin typeface="+mn-lt"/>
                <a:ea typeface="+mn-ea"/>
                <a:cs typeface="+mn-cs"/>
              </a:rPr>
              <a:t>Playfair</a:t>
            </a:r>
            <a:r>
              <a:rPr lang="en-US" sz="1200" b="0" i="0" kern="1200" dirty="0" smtClean="0">
                <a:solidFill>
                  <a:schemeClr val="tx1"/>
                </a:solidFill>
                <a:effectLst/>
                <a:latin typeface="+mn-lt"/>
                <a:ea typeface="+mn-ea"/>
                <a:cs typeface="+mn-cs"/>
              </a:rPr>
              <a:t> first scaled circle areas to represent quantities; the use of area rather than diameter persists to this day).</a:t>
            </a:r>
          </a:p>
          <a:p>
            <a:r>
              <a:rPr lang="en-US" sz="1200" b="0" i="0" kern="1200" dirty="0" smtClean="0">
                <a:solidFill>
                  <a:schemeClr val="tx1"/>
                </a:solidFill>
                <a:effectLst/>
                <a:latin typeface="+mn-lt"/>
                <a:ea typeface="+mn-ea"/>
                <a:cs typeface="+mn-cs"/>
              </a:rPr>
              <a:t>But psychophysical research revealed that while people tend to </a:t>
            </a:r>
            <a:r>
              <a:rPr lang="en-US" sz="1200" b="1" i="0" kern="1200" dirty="0" smtClean="0">
                <a:solidFill>
                  <a:schemeClr val="tx1"/>
                </a:solidFill>
                <a:effectLst/>
                <a:latin typeface="+mn-lt"/>
                <a:ea typeface="+mn-ea"/>
                <a:cs typeface="+mn-cs"/>
              </a:rPr>
              <a:t>correctly estimate </a:t>
            </a:r>
            <a:r>
              <a:rPr lang="en-US" sz="1200" b="1" i="0" kern="1200" dirty="0" err="1" smtClean="0">
                <a:solidFill>
                  <a:schemeClr val="tx1"/>
                </a:solidFill>
                <a:effectLst/>
                <a:latin typeface="+mn-lt"/>
                <a:ea typeface="+mn-ea"/>
                <a:cs typeface="+mn-cs"/>
              </a:rPr>
              <a:t>lengths,</a:t>
            </a:r>
            <a:r>
              <a:rPr lang="en-US" sz="1200" b="0" i="0" kern="1200" dirty="0" err="1" smtClean="0">
                <a:solidFill>
                  <a:schemeClr val="tx1"/>
                </a:solidFill>
                <a:effectLst/>
                <a:latin typeface="+mn-lt"/>
                <a:ea typeface="+mn-ea"/>
                <a:cs typeface="+mn-cs"/>
              </a:rPr>
              <a:t>they</a:t>
            </a:r>
            <a:r>
              <a:rPr lang="en-US" sz="1200" b="0" i="0" kern="1200" dirty="0" smtClean="0">
                <a:solidFill>
                  <a:schemeClr val="tx1"/>
                </a:solidFill>
                <a:effectLst/>
                <a:latin typeface="+mn-lt"/>
                <a:ea typeface="+mn-ea"/>
                <a:cs typeface="+mn-cs"/>
              </a:rPr>
              <a:t> tend to </a:t>
            </a:r>
            <a:r>
              <a:rPr lang="en-US" sz="1200" b="1" i="0" kern="1200" dirty="0" smtClean="0">
                <a:solidFill>
                  <a:schemeClr val="tx1"/>
                </a:solidFill>
                <a:effectLst/>
                <a:latin typeface="+mn-lt"/>
                <a:ea typeface="+mn-ea"/>
                <a:cs typeface="+mn-cs"/>
              </a:rPr>
              <a:t>underestimate areas and volumes.</a:t>
            </a:r>
            <a:r>
              <a:rPr lang="en-US" sz="1200" b="0" i="0" kern="1200" dirty="0" smtClean="0">
                <a:solidFill>
                  <a:schemeClr val="tx1"/>
                </a:solidFill>
                <a:effectLst/>
                <a:latin typeface="+mn-lt"/>
                <a:ea typeface="+mn-ea"/>
                <a:cs typeface="+mn-cs"/>
              </a:rPr>
              <a:t> In other words, when asked to pick a circle that is two times the size of another in a range of different circle sizes, most people would pick a circle that was about 1.8 times the size. This tendency gets worse with larger areas, and is worse in general for estimations of volumes.</a:t>
            </a:r>
          </a:p>
          <a:p>
            <a:r>
              <a:rPr lang="en-US" sz="1200" b="0" i="0" kern="1200" dirty="0" smtClean="0">
                <a:solidFill>
                  <a:schemeClr val="tx1"/>
                </a:solidFill>
                <a:effectLst/>
                <a:latin typeface="+mn-lt"/>
                <a:ea typeface="+mn-ea"/>
                <a:cs typeface="+mn-cs"/>
              </a:rPr>
              <a:t>The graph below shows three </a:t>
            </a:r>
            <a:r>
              <a:rPr lang="en-US" sz="1200" b="1" i="0" kern="1200" dirty="0" smtClean="0">
                <a:solidFill>
                  <a:schemeClr val="tx1"/>
                </a:solidFill>
                <a:effectLst/>
                <a:latin typeface="+mn-lt"/>
                <a:ea typeface="+mn-ea"/>
                <a:cs typeface="+mn-cs"/>
              </a:rPr>
              <a:t>apparent-magnitude curves</a:t>
            </a:r>
            <a:r>
              <a:rPr lang="en-US" sz="1200" b="0" i="0" kern="1200" dirty="0" smtClean="0">
                <a:solidFill>
                  <a:schemeClr val="tx1"/>
                </a:solidFill>
                <a:effectLst/>
                <a:latin typeface="+mn-lt"/>
                <a:ea typeface="+mn-ea"/>
                <a:cs typeface="+mn-cs"/>
              </a:rPr>
              <a:t> for estimations of symbol length, area, and volume.</a:t>
            </a:r>
          </a:p>
          <a:p>
            <a:endParaRPr lang="en-US" dirty="0"/>
          </a:p>
        </p:txBody>
      </p:sp>
      <p:sp>
        <p:nvSpPr>
          <p:cNvPr id="4" name="Slide Number Placeholder 3"/>
          <p:cNvSpPr>
            <a:spLocks noGrp="1"/>
          </p:cNvSpPr>
          <p:nvPr>
            <p:ph type="sldNum" sz="quarter" idx="10"/>
          </p:nvPr>
        </p:nvSpPr>
        <p:spPr/>
        <p:txBody>
          <a:bodyPr/>
          <a:lstStyle/>
          <a:p>
            <a:fld id="{1E4B97FF-71C3-2846-B1E1-3FB5DC0708A6}" type="slidenum">
              <a:rPr lang="en-US" smtClean="0"/>
              <a:t>30</a:t>
            </a:fld>
            <a:endParaRPr lang="en-US"/>
          </a:p>
        </p:txBody>
      </p:sp>
    </p:spTree>
    <p:extLst>
      <p:ext uri="{BB962C8B-B14F-4D97-AF65-F5344CB8AC3E}">
        <p14:creationId xmlns:p14="http://schemas.microsoft.com/office/powerpoint/2010/main" val="811761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implication of this perceptual underestimation was that </a:t>
            </a:r>
            <a:r>
              <a:rPr lang="en-US" sz="1200" b="1" i="0" kern="1200" dirty="0" smtClean="0">
                <a:solidFill>
                  <a:schemeClr val="tx1"/>
                </a:solidFill>
                <a:effectLst/>
                <a:latin typeface="+mn-lt"/>
                <a:ea typeface="+mn-ea"/>
                <a:cs typeface="+mn-cs"/>
              </a:rPr>
              <a:t>absolute scaling on proportional symbol maps led to inaccurate perception of the values:</a:t>
            </a:r>
            <a:r>
              <a:rPr lang="en-US" sz="1200" b="0" i="0" kern="1200" dirty="0" smtClean="0">
                <a:solidFill>
                  <a:schemeClr val="tx1"/>
                </a:solidFill>
                <a:effectLst/>
                <a:latin typeface="+mn-lt"/>
                <a:ea typeface="+mn-ea"/>
                <a:cs typeface="+mn-cs"/>
              </a:rPr>
              <a:t> while the circles were scaled </a:t>
            </a:r>
            <a:r>
              <a:rPr lang="en-US" sz="1200" b="1" i="1" kern="1200" dirty="0" smtClean="0">
                <a:solidFill>
                  <a:schemeClr val="tx1"/>
                </a:solidFill>
                <a:effectLst/>
                <a:latin typeface="+mn-lt"/>
                <a:ea typeface="+mn-ea"/>
                <a:cs typeface="+mn-cs"/>
              </a:rPr>
              <a:t>accurately,</a:t>
            </a:r>
            <a:r>
              <a:rPr lang="en-US" sz="1200" b="0" i="0" kern="1200" dirty="0" smtClean="0">
                <a:solidFill>
                  <a:schemeClr val="tx1"/>
                </a:solidFill>
                <a:effectLst/>
                <a:latin typeface="+mn-lt"/>
                <a:ea typeface="+mn-ea"/>
                <a:cs typeface="+mn-cs"/>
              </a:rPr>
              <a:t> the perception of the areas, and thus the values the user got from the map, were </a:t>
            </a:r>
            <a:r>
              <a:rPr lang="en-US" sz="1200" b="1" i="1" kern="1200" dirty="0" smtClean="0">
                <a:solidFill>
                  <a:schemeClr val="tx1"/>
                </a:solidFill>
                <a:effectLst/>
                <a:latin typeface="+mn-lt"/>
                <a:ea typeface="+mn-ea"/>
                <a:cs typeface="+mn-cs"/>
              </a:rPr>
              <a:t>wrong.</a:t>
            </a: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solution was to devise a method of </a:t>
            </a:r>
            <a:r>
              <a:rPr lang="en-US" sz="1200" b="1" i="0" kern="1200" dirty="0" smtClean="0">
                <a:solidFill>
                  <a:schemeClr val="tx1"/>
                </a:solidFill>
                <a:effectLst/>
                <a:latin typeface="+mn-lt"/>
                <a:ea typeface="+mn-ea"/>
                <a:cs typeface="+mn-cs"/>
              </a:rPr>
              <a:t>perceptual (or apparent) scaling</a:t>
            </a:r>
            <a:r>
              <a:rPr lang="en-US" sz="1200" b="0" i="0" kern="1200" dirty="0" smtClean="0">
                <a:solidFill>
                  <a:schemeClr val="tx1"/>
                </a:solidFill>
                <a:effectLst/>
                <a:latin typeface="+mn-lt"/>
                <a:ea typeface="+mn-ea"/>
                <a:cs typeface="+mn-cs"/>
              </a:rPr>
              <a:t> of graduated symbols, or </a:t>
            </a:r>
            <a:r>
              <a:rPr lang="en-US" sz="1200" b="1" i="0" kern="1200" dirty="0" smtClean="0">
                <a:solidFill>
                  <a:schemeClr val="tx1"/>
                </a:solidFill>
                <a:effectLst/>
                <a:latin typeface="+mn-lt"/>
                <a:ea typeface="+mn-ea"/>
                <a:cs typeface="+mn-cs"/>
              </a:rPr>
              <a:t>appearance compensation</a:t>
            </a:r>
            <a:r>
              <a:rPr lang="en-US" sz="1200" b="0" i="0" kern="1200" dirty="0" smtClean="0">
                <a:solidFill>
                  <a:schemeClr val="tx1"/>
                </a:solidFill>
                <a:effectLst/>
                <a:latin typeface="+mn-lt"/>
                <a:ea typeface="+mn-ea"/>
                <a:cs typeface="+mn-cs"/>
              </a:rPr>
              <a:t> in ArcGIS-ese.</a:t>
            </a:r>
          </a:p>
          <a:p>
            <a:r>
              <a:rPr lang="en-US" sz="1200" b="0" i="0" kern="1200" dirty="0" smtClean="0">
                <a:solidFill>
                  <a:schemeClr val="tx1"/>
                </a:solidFill>
                <a:effectLst/>
                <a:latin typeface="+mn-lt"/>
                <a:ea typeface="+mn-ea"/>
                <a:cs typeface="+mn-cs"/>
              </a:rPr>
              <a:t>Thousands of perceptual tests led Flannery to develop a method for scaling circles that compensated for the underestimation. When you check the </a:t>
            </a:r>
            <a:r>
              <a:rPr lang="en-US" sz="1200" b="1" i="0" kern="1200" dirty="0" smtClean="0">
                <a:solidFill>
                  <a:schemeClr val="tx1"/>
                </a:solidFill>
                <a:effectLst/>
                <a:latin typeface="+mn-lt"/>
                <a:ea typeface="+mn-ea"/>
                <a:cs typeface="+mn-cs"/>
              </a:rPr>
              <a:t>Appearance </a:t>
            </a:r>
            <a:r>
              <a:rPr lang="en-US" sz="1200" b="1" i="0" kern="1200" dirty="0" err="1" smtClean="0">
                <a:solidFill>
                  <a:schemeClr val="tx1"/>
                </a:solidFill>
                <a:effectLst/>
                <a:latin typeface="+mn-lt"/>
                <a:ea typeface="+mn-ea"/>
                <a:cs typeface="+mn-cs"/>
              </a:rPr>
              <a:t>Compensation</a:t>
            </a:r>
            <a:r>
              <a:rPr lang="en-US" sz="1200" b="0" i="0" kern="1200" dirty="0" err="1" smtClean="0">
                <a:solidFill>
                  <a:schemeClr val="tx1"/>
                </a:solidFill>
                <a:effectLst/>
                <a:latin typeface="+mn-lt"/>
                <a:ea typeface="+mn-ea"/>
                <a:cs typeface="+mn-cs"/>
              </a:rPr>
              <a:t>check</a:t>
            </a:r>
            <a:r>
              <a:rPr lang="en-US" sz="1200" b="0" i="0" kern="1200" dirty="0" smtClean="0">
                <a:solidFill>
                  <a:schemeClr val="tx1"/>
                </a:solidFill>
                <a:effectLst/>
                <a:latin typeface="+mn-lt"/>
                <a:ea typeface="+mn-ea"/>
                <a:cs typeface="+mn-cs"/>
              </a:rPr>
              <a:t> box in ArcGIS the method scales up proportional circles, the larger the circle, the more the scaling.</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Edward </a:t>
            </a:r>
            <a:r>
              <a:rPr lang="en-US" sz="1200" b="0" i="0" kern="1200" dirty="0" err="1" smtClean="0">
                <a:solidFill>
                  <a:schemeClr val="tx1"/>
                </a:solidFill>
                <a:effectLst/>
                <a:latin typeface="+mn-lt"/>
                <a:ea typeface="+mn-ea"/>
                <a:cs typeface="+mn-cs"/>
              </a:rPr>
              <a:t>Tufte</a:t>
            </a:r>
            <a:r>
              <a:rPr lang="en-US" sz="1200" b="0" i="0" kern="1200" dirty="0" smtClean="0">
                <a:solidFill>
                  <a:schemeClr val="tx1"/>
                </a:solidFill>
                <a:effectLst/>
                <a:latin typeface="+mn-lt"/>
                <a:ea typeface="+mn-ea"/>
                <a:cs typeface="+mn-cs"/>
              </a:rPr>
              <a:t>, in </a:t>
            </a:r>
            <a:r>
              <a:rPr lang="en-US" sz="1200" b="1" i="1" u="none" strike="noStrike" kern="1200" dirty="0" smtClean="0">
                <a:solidFill>
                  <a:schemeClr val="tx1"/>
                </a:solidFill>
                <a:effectLst/>
                <a:latin typeface="+mn-lt"/>
                <a:ea typeface="+mn-ea"/>
                <a:cs typeface="+mn-cs"/>
                <a:hlinkClick r:id="rId3"/>
              </a:rPr>
              <a:t>The Visual Display of Quantitative Information</a:t>
            </a:r>
            <a:r>
              <a:rPr lang="en-US" sz="1200" b="0" i="0" kern="1200" dirty="0" smtClean="0">
                <a:solidFill>
                  <a:schemeClr val="tx1"/>
                </a:solidFill>
                <a:effectLst/>
                <a:latin typeface="+mn-lt"/>
                <a:ea typeface="+mn-ea"/>
                <a:cs typeface="+mn-cs"/>
              </a:rPr>
              <a:t> (1998, 2nd ed. 2001) stands opposed to anything but absolute scaling: “The representation of numbers, as physically measured on the surface of the graphic itself, should be directly proportional to the numerical quantities represented” (see my previous post on </a:t>
            </a:r>
            <a:r>
              <a:rPr lang="en-US" sz="1200" b="0" i="0" kern="1200" dirty="0" err="1" smtClean="0">
                <a:solidFill>
                  <a:schemeClr val="tx1"/>
                </a:solidFill>
                <a:effectLst/>
                <a:latin typeface="+mn-lt"/>
                <a:ea typeface="+mn-ea"/>
                <a:cs typeface="+mn-cs"/>
              </a:rPr>
              <a:t>Tufte</a:t>
            </a:r>
            <a:r>
              <a:rPr lang="en-US" sz="1200" b="0" i="0" kern="1200" dirty="0" smtClean="0">
                <a:solidFill>
                  <a:schemeClr val="tx1"/>
                </a:solidFill>
                <a:effectLst/>
                <a:latin typeface="+mn-lt"/>
                <a:ea typeface="+mn-ea"/>
                <a:cs typeface="+mn-cs"/>
              </a:rPr>
              <a:t> </a:t>
            </a:r>
            <a:r>
              <a:rPr lang="en-US" sz="1200" b="1" i="0" u="none" strike="noStrike" kern="1200" dirty="0" smtClean="0">
                <a:solidFill>
                  <a:schemeClr val="tx1"/>
                </a:solidFill>
                <a:effectLst/>
                <a:latin typeface="+mn-lt"/>
                <a:ea typeface="+mn-ea"/>
                <a:cs typeface="+mn-cs"/>
                <a:hlinkClick r:id="rId4"/>
              </a:rPr>
              <a:t>here</a:t>
            </a:r>
            <a:r>
              <a:rPr lang="en-US" sz="1200" b="0" i="0" kern="1200" dirty="0" smtClean="0">
                <a:solidFill>
                  <a:schemeClr val="tx1"/>
                </a:solidFill>
                <a:effectLst/>
                <a:latin typeface="+mn-lt"/>
                <a:ea typeface="+mn-ea"/>
                <a:cs typeface="+mn-cs"/>
              </a:rPr>
              <a:t>). If one actually measures a perceptually scaled circle on a map (or graph) one would get the wrong actual value. </a:t>
            </a:r>
            <a:r>
              <a:rPr lang="en-US" sz="1200" b="0" i="0" kern="1200" dirty="0" err="1" smtClean="0">
                <a:solidFill>
                  <a:schemeClr val="tx1"/>
                </a:solidFill>
                <a:effectLst/>
                <a:latin typeface="+mn-lt"/>
                <a:ea typeface="+mn-ea"/>
                <a:cs typeface="+mn-cs"/>
              </a:rPr>
              <a:t>Tufte’s</a:t>
            </a:r>
            <a:r>
              <a:rPr lang="en-US" sz="1200" b="0" i="0" kern="1200" dirty="0" smtClean="0">
                <a:solidFill>
                  <a:schemeClr val="tx1"/>
                </a:solidFill>
                <a:effectLst/>
                <a:latin typeface="+mn-lt"/>
                <a:ea typeface="+mn-ea"/>
                <a:cs typeface="+mn-cs"/>
              </a:rPr>
              <a:t> demand to “tell the truth about data” excludes compensation for human perceptual failings. In one fell swoop </a:t>
            </a:r>
            <a:r>
              <a:rPr lang="en-US" sz="1200" b="0" i="0" kern="1200" dirty="0" err="1" smtClean="0">
                <a:solidFill>
                  <a:schemeClr val="tx1"/>
                </a:solidFill>
                <a:effectLst/>
                <a:latin typeface="+mn-lt"/>
                <a:ea typeface="+mn-ea"/>
                <a:cs typeface="+mn-cs"/>
              </a:rPr>
              <a:t>Tufte</a:t>
            </a:r>
            <a:r>
              <a:rPr lang="en-US" sz="1200" b="0" i="0" kern="1200" dirty="0" smtClean="0">
                <a:solidFill>
                  <a:schemeClr val="tx1"/>
                </a:solidFill>
                <a:effectLst/>
                <a:latin typeface="+mn-lt"/>
                <a:ea typeface="+mn-ea"/>
                <a:cs typeface="+mn-cs"/>
              </a:rPr>
              <a:t> wiped out a broad swath of psychophysical research in cartography.</a:t>
            </a:r>
          </a:p>
          <a:p>
            <a:r>
              <a:rPr lang="en-US" sz="1200" b="0" i="0" kern="1200" dirty="0" smtClean="0">
                <a:solidFill>
                  <a:schemeClr val="tx1"/>
                </a:solidFill>
                <a:effectLst/>
                <a:latin typeface="+mn-lt"/>
                <a:ea typeface="+mn-ea"/>
                <a:cs typeface="+mn-cs"/>
              </a:rPr>
              <a:t>The fact that perceptual (or apparent) scaling was based on an </a:t>
            </a:r>
            <a:r>
              <a:rPr lang="en-US" sz="1200" b="0" i="1" kern="1200" dirty="0" smtClean="0">
                <a:solidFill>
                  <a:schemeClr val="tx1"/>
                </a:solidFill>
                <a:effectLst/>
                <a:latin typeface="+mn-lt"/>
                <a:ea typeface="+mn-ea"/>
                <a:cs typeface="+mn-cs"/>
              </a:rPr>
              <a:t>average subject</a:t>
            </a:r>
            <a:r>
              <a:rPr lang="en-US" sz="1200" b="0" i="0" kern="1200" dirty="0" smtClean="0">
                <a:solidFill>
                  <a:schemeClr val="tx1"/>
                </a:solidFill>
                <a:effectLst/>
                <a:latin typeface="+mn-lt"/>
                <a:ea typeface="+mn-ea"/>
                <a:cs typeface="+mn-cs"/>
              </a:rPr>
              <a:t> ignored the fact that a broad range of user reactions varied greatly from the average. Perceptual adjustments for the average subject didn’t solve the perceptual problem for a considerable number of potential map users, and led to problems for those who were able to correctly judge areas.</a:t>
            </a:r>
          </a:p>
          <a:p>
            <a:r>
              <a:rPr lang="en-US" sz="1200" b="0" i="0" kern="1200" dirty="0" smtClean="0">
                <a:solidFill>
                  <a:schemeClr val="tx1"/>
                </a:solidFill>
                <a:effectLst/>
                <a:latin typeface="+mn-lt"/>
                <a:ea typeface="+mn-ea"/>
                <a:cs typeface="+mn-cs"/>
              </a:rPr>
              <a:t>Finally, once added to the complexity of a map, the value of apparent scaling diminished. Research revealed the perceptual problem was not as evident on maps with a smaller range of circle sizes; that good legend design could eliminate the perceptual problem; and that circles on complex maps may have other problems, including optical illusions, which are impossible to correct and lead to even worse perceptual problems. For example, the middle circle in the two groups below is the same size (showing how the perceived area of a circle is shaped by the circles that surround it):</a:t>
            </a:r>
          </a:p>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1E4B97FF-71C3-2846-B1E1-3FB5DC0708A6}" type="slidenum">
              <a:rPr lang="en-US" smtClean="0"/>
              <a:t>31</a:t>
            </a:fld>
            <a:endParaRPr lang="en-US"/>
          </a:p>
        </p:txBody>
      </p:sp>
    </p:spTree>
    <p:extLst>
      <p:ext uri="{BB962C8B-B14F-4D97-AF65-F5344CB8AC3E}">
        <p14:creationId xmlns:p14="http://schemas.microsoft.com/office/powerpoint/2010/main" val="6488091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They tested</a:t>
            </a:r>
            <a:r>
              <a:rPr lang="en-US" baseline="0" dirty="0" smtClean="0"/>
              <a:t> pie charts too</a:t>
            </a:r>
            <a:endParaRPr lang="en-US" dirty="0"/>
          </a:p>
        </p:txBody>
      </p:sp>
      <p:sp>
        <p:nvSpPr>
          <p:cNvPr id="4" name="Slide Number Placeholder 3"/>
          <p:cNvSpPr>
            <a:spLocks noGrp="1"/>
          </p:cNvSpPr>
          <p:nvPr>
            <p:ph type="sldNum" sz="quarter" idx="10"/>
          </p:nvPr>
        </p:nvSpPr>
        <p:spPr/>
        <p:txBody>
          <a:bodyPr/>
          <a:lstStyle/>
          <a:p>
            <a:fld id="{1E4B97FF-71C3-2846-B1E1-3FB5DC0708A6}" type="slidenum">
              <a:rPr lang="en-US" smtClean="0"/>
              <a:t>35</a:t>
            </a:fld>
            <a:endParaRPr lang="en-US"/>
          </a:p>
        </p:txBody>
      </p:sp>
    </p:spTree>
    <p:extLst>
      <p:ext uri="{BB962C8B-B14F-4D97-AF65-F5344CB8AC3E}">
        <p14:creationId xmlns:p14="http://schemas.microsoft.com/office/powerpoint/2010/main" val="152089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In Type 5, you're comparing lengths that are stacked rather than next to each other. The results show that these are the most difficult, producing the highest error.</a:t>
            </a:r>
          </a:p>
          <a:p>
            <a:r>
              <a:rPr lang="en-US" sz="1200" b="0" i="0" kern="1200" dirty="0" smtClean="0">
                <a:solidFill>
                  <a:schemeClr val="tx1"/>
                </a:solidFill>
                <a:effectLst/>
                <a:latin typeface="+mn-lt"/>
                <a:ea typeface="+mn-ea"/>
                <a:cs typeface="+mn-cs"/>
              </a:rPr>
              <a:t>Here are confidence intervals (same thing I've used in the </a:t>
            </a:r>
            <a:r>
              <a:rPr lang="en-US" sz="1200" b="0" i="0" u="none" strike="noStrike" kern="1200" dirty="0" smtClean="0">
                <a:solidFill>
                  <a:schemeClr val="tx1"/>
                </a:solidFill>
                <a:effectLst/>
                <a:latin typeface="+mn-lt"/>
                <a:ea typeface="+mn-ea"/>
                <a:cs typeface="+mn-cs"/>
                <a:hlinkClick r:id="rId3"/>
              </a:rPr>
              <a:t>recent pie charts postings</a:t>
            </a:r>
            <a:r>
              <a:rPr lang="en-US" sz="1200" b="0" i="0" kern="1200" dirty="0" smtClean="0">
                <a:solidFill>
                  <a:schemeClr val="tx1"/>
                </a:solidFill>
                <a:effectLst/>
                <a:latin typeface="+mn-lt"/>
                <a:ea typeface="+mn-ea"/>
                <a:cs typeface="+mn-cs"/>
              </a:rPr>
              <a:t>) for error. Check out types 4 and 5!</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latter are clearly worse than the first three. The confidence intervals clearly don't overlap. The error metric used in the paper is also based on the logarithm, so the differences here are pretty large.</a:t>
            </a:r>
          </a:p>
          <a:p>
            <a:r>
              <a:rPr lang="en-US" sz="1200" b="0" i="0" kern="1200" dirty="0" smtClean="0">
                <a:solidFill>
                  <a:schemeClr val="tx1"/>
                </a:solidFill>
                <a:effectLst/>
                <a:latin typeface="+mn-lt"/>
                <a:ea typeface="+mn-ea"/>
                <a:cs typeface="+mn-cs"/>
              </a:rPr>
              <a:t>But Cleveland and McGill also tested pie charts. Let's see how pie charts do in comparison. I've highlighted them in the full version of the results.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Stacked bar charts have higher error than pie charts (angle condition, even though we now know </a:t>
            </a:r>
            <a:r>
              <a:rPr lang="en-US" sz="1200" b="0" i="0" u="none" strike="noStrike" kern="1200" dirty="0" smtClean="0">
                <a:solidFill>
                  <a:schemeClr val="tx1"/>
                </a:solidFill>
                <a:effectLst/>
                <a:latin typeface="+mn-lt"/>
                <a:ea typeface="+mn-ea"/>
                <a:cs typeface="+mn-cs"/>
                <a:hlinkClick r:id="rId4"/>
              </a:rPr>
              <a:t>that it's not angle</a:t>
            </a:r>
            <a:r>
              <a:rPr lang="en-US" sz="1200" b="0" i="0" kern="1200" dirty="0" smtClean="0">
                <a:solidFill>
                  <a:schemeClr val="tx1"/>
                </a:solidFill>
                <a:effectLst/>
                <a:latin typeface="+mn-lt"/>
                <a:ea typeface="+mn-ea"/>
                <a:cs typeface="+mn-cs"/>
              </a:rPr>
              <a:t>)! The basic bar charts are clearly better than pie charts, but stack them and they're worse! Both stacked configurations are worse than pie charts, but especially the one where you're comparing bars that sit on top of each other.</a:t>
            </a:r>
          </a:p>
          <a:p>
            <a:r>
              <a:rPr lang="en-US" sz="1200" b="0" i="0" kern="1200" dirty="0" smtClean="0">
                <a:solidFill>
                  <a:schemeClr val="tx1"/>
                </a:solidFill>
                <a:effectLst/>
                <a:latin typeface="+mn-lt"/>
                <a:ea typeface="+mn-ea"/>
                <a:cs typeface="+mn-cs"/>
              </a:rPr>
              <a:t>There are also other studies that have found the same or similar results.</a:t>
            </a:r>
          </a:p>
          <a:p>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1E4B97FF-71C3-2846-B1E1-3FB5DC0708A6}" type="slidenum">
              <a:rPr lang="en-US" smtClean="0"/>
              <a:t>36</a:t>
            </a:fld>
            <a:endParaRPr lang="en-US"/>
          </a:p>
        </p:txBody>
      </p:sp>
    </p:spTree>
    <p:extLst>
      <p:ext uri="{BB962C8B-B14F-4D97-AF65-F5344CB8AC3E}">
        <p14:creationId xmlns:p14="http://schemas.microsoft.com/office/powerpoint/2010/main" val="14660532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According to </a:t>
            </a:r>
            <a:r>
              <a:rPr lang="en-US" sz="1200" b="0" i="0" kern="1200" dirty="0" err="1" smtClean="0">
                <a:solidFill>
                  <a:schemeClr val="tx1"/>
                </a:solidFill>
                <a:effectLst/>
                <a:latin typeface="+mn-lt"/>
                <a:ea typeface="+mn-ea"/>
                <a:cs typeface="+mn-cs"/>
              </a:rPr>
              <a:t>Treisman</a:t>
            </a:r>
            <a:r>
              <a:rPr lang="en-US" sz="1200" b="0" i="0" kern="1200" dirty="0" smtClean="0">
                <a:solidFill>
                  <a:schemeClr val="tx1"/>
                </a:solidFill>
                <a:effectLst/>
                <a:latin typeface="+mn-lt"/>
                <a:ea typeface="+mn-ea"/>
                <a:cs typeface="+mn-cs"/>
              </a:rPr>
              <a:t>, the first stage of the feature integration theory is the </a:t>
            </a:r>
            <a:r>
              <a:rPr lang="en-US" sz="1200" b="0" i="0" kern="1200" dirty="0" err="1" smtClean="0">
                <a:solidFill>
                  <a:schemeClr val="tx1"/>
                </a:solidFill>
                <a:effectLst/>
                <a:latin typeface="+mn-lt"/>
                <a:ea typeface="+mn-ea"/>
                <a:cs typeface="+mn-cs"/>
              </a:rPr>
              <a:t>preattentive</a:t>
            </a:r>
            <a:r>
              <a:rPr lang="en-US" sz="1200" b="0" i="0" kern="1200" dirty="0" smtClean="0">
                <a:solidFill>
                  <a:schemeClr val="tx1"/>
                </a:solidFill>
                <a:effectLst/>
                <a:latin typeface="+mn-lt"/>
                <a:ea typeface="+mn-ea"/>
                <a:cs typeface="+mn-cs"/>
              </a:rPr>
              <a:t> stage. During this stage, different parts of the brain automatically gather information about basic features (colors, shape, movement) that are found in the visual field. The idea that features are automatically separated appears to be counterintuitive; however, we are not aware of this process because it occurs early in perceptual processing, before we become conscious of the object.</a:t>
            </a:r>
          </a:p>
          <a:p>
            <a:r>
              <a:rPr lang="en-US" sz="1200" b="0" i="0" kern="1200" dirty="0" smtClean="0">
                <a:solidFill>
                  <a:schemeClr val="tx1"/>
                </a:solidFill>
                <a:effectLst/>
                <a:latin typeface="+mn-lt"/>
                <a:ea typeface="+mn-ea"/>
                <a:cs typeface="+mn-cs"/>
              </a:rPr>
              <a:t>The second stage of the feature integration theory is the focused attention stage, where the individual features of an object combine in order to perceive the whole object. In order to combine the individual features of an object, attention is required and selection of that object occurs within a "master map" of locations. The master map of locations contains all of the locations in which features have been detected, with each location in the master map having access to the multiple feature maps. When attention is focused at a particular location on the map, the features currently in that position are attended to and are stored in "object files". If the object is familiar, associations are made between the object and prior knowledge, which results in identification of that object. In support of this stage, researchers often refer to patients suffering from </a:t>
            </a:r>
            <a:r>
              <a:rPr lang="en-US" sz="1200" b="0" i="0" u="none" strike="noStrike" kern="1200" dirty="0" smtClean="0">
                <a:solidFill>
                  <a:schemeClr val="tx1"/>
                </a:solidFill>
                <a:effectLst/>
                <a:latin typeface="+mn-lt"/>
                <a:ea typeface="+mn-ea"/>
                <a:cs typeface="+mn-cs"/>
                <a:hlinkClick r:id="rId3" tooltip="Balint's syndrome"/>
              </a:rPr>
              <a:t>Balint's syndrome</a:t>
            </a:r>
            <a:r>
              <a:rPr lang="en-US" sz="1200" b="0" i="0" kern="1200" dirty="0" smtClean="0">
                <a:solidFill>
                  <a:schemeClr val="tx1"/>
                </a:solidFill>
                <a:effectLst/>
                <a:latin typeface="+mn-lt"/>
                <a:ea typeface="+mn-ea"/>
                <a:cs typeface="+mn-cs"/>
              </a:rPr>
              <a:t>. Due to damage in the parietal lobe, these people are unable to focus attention on individual objects. Given a stimulus that requires combining features, people suffering from </a:t>
            </a:r>
            <a:r>
              <a:rPr lang="en-US" sz="1200" b="0" i="0" kern="1200" dirty="0" err="1" smtClean="0">
                <a:solidFill>
                  <a:schemeClr val="tx1"/>
                </a:solidFill>
                <a:effectLst/>
                <a:latin typeface="+mn-lt"/>
                <a:ea typeface="+mn-ea"/>
                <a:cs typeface="+mn-cs"/>
              </a:rPr>
              <a:t>Balint's</a:t>
            </a:r>
            <a:r>
              <a:rPr lang="en-US" sz="1200" b="0" i="0" kern="1200" dirty="0" smtClean="0">
                <a:solidFill>
                  <a:schemeClr val="tx1"/>
                </a:solidFill>
                <a:effectLst/>
                <a:latin typeface="+mn-lt"/>
                <a:ea typeface="+mn-ea"/>
                <a:cs typeface="+mn-cs"/>
              </a:rPr>
              <a:t> syndrome are unable to focus attention long enough to combine the features, providing support for this stage of the theory.</a:t>
            </a:r>
          </a:p>
          <a:p>
            <a:r>
              <a:rPr lang="en-US" sz="1200" b="0" i="0" kern="1200" dirty="0" err="1" smtClean="0">
                <a:solidFill>
                  <a:schemeClr val="tx1"/>
                </a:solidFill>
                <a:effectLst/>
                <a:latin typeface="+mn-lt"/>
                <a:ea typeface="+mn-ea"/>
                <a:cs typeface="+mn-cs"/>
              </a:rPr>
              <a:t>Treisman</a:t>
            </a:r>
            <a:r>
              <a:rPr lang="en-US" sz="1200" b="0" i="0" kern="1200" dirty="0" smtClean="0">
                <a:solidFill>
                  <a:schemeClr val="tx1"/>
                </a:solidFill>
                <a:effectLst/>
                <a:latin typeface="+mn-lt"/>
                <a:ea typeface="+mn-ea"/>
                <a:cs typeface="+mn-cs"/>
              </a:rPr>
              <a:t> distinguishes between two kinds of visual search tasks, "feature search" and "conjunction search". Feature searches can be performed fast and pre-attentively for targets defined by only one feature, such as color, shape, perceived direction of lighting, movement, or orientation. Features should "pop out" during search and should be able to form illusory conjunctions. Conversely, conjunction searches occur with the combination of two or more features and are identified serially. Conjunction search is much slower than feature search and requires conscious attention and effort. In multiple experiments, some referenced in this article, </a:t>
            </a:r>
            <a:r>
              <a:rPr lang="en-US" sz="1200" b="0" i="0" kern="1200" dirty="0" err="1" smtClean="0">
                <a:solidFill>
                  <a:schemeClr val="tx1"/>
                </a:solidFill>
                <a:effectLst/>
                <a:latin typeface="+mn-lt"/>
                <a:ea typeface="+mn-ea"/>
                <a:cs typeface="+mn-cs"/>
              </a:rPr>
              <a:t>Treisman</a:t>
            </a:r>
            <a:r>
              <a:rPr lang="en-US" sz="1200" b="0" i="0" kern="1200" dirty="0" smtClean="0">
                <a:solidFill>
                  <a:schemeClr val="tx1"/>
                </a:solidFill>
                <a:effectLst/>
                <a:latin typeface="+mn-lt"/>
                <a:ea typeface="+mn-ea"/>
                <a:cs typeface="+mn-cs"/>
              </a:rPr>
              <a:t> concluded that </a:t>
            </a:r>
            <a:r>
              <a:rPr lang="en-US" sz="1200" b="0" i="0" u="none" strike="noStrike" kern="1200" dirty="0" smtClean="0">
                <a:solidFill>
                  <a:schemeClr val="tx1"/>
                </a:solidFill>
                <a:effectLst/>
                <a:latin typeface="+mn-lt"/>
                <a:ea typeface="+mn-ea"/>
                <a:cs typeface="+mn-cs"/>
                <a:hlinkClick r:id="rId4" tooltip="Color"/>
              </a:rPr>
              <a:t>color</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5" tooltip="Orientation (geometry)"/>
              </a:rPr>
              <a:t>orientation</a:t>
            </a:r>
            <a:r>
              <a:rPr lang="en-US" sz="1200" b="0" i="0" kern="1200" dirty="0" smtClean="0">
                <a:solidFill>
                  <a:schemeClr val="tx1"/>
                </a:solidFill>
                <a:effectLst/>
                <a:latin typeface="+mn-lt"/>
                <a:ea typeface="+mn-ea"/>
                <a:cs typeface="+mn-cs"/>
              </a:rPr>
              <a:t>, and </a:t>
            </a:r>
            <a:r>
              <a:rPr lang="en-US" sz="1200" b="0" i="0" u="none" strike="noStrike" kern="1200" dirty="0" smtClean="0">
                <a:solidFill>
                  <a:schemeClr val="tx1"/>
                </a:solidFill>
                <a:effectLst/>
                <a:latin typeface="+mn-lt"/>
                <a:ea typeface="+mn-ea"/>
                <a:cs typeface="+mn-cs"/>
                <a:hlinkClick r:id="rId6" tooltip="Intensity (disambiguation)"/>
              </a:rPr>
              <a:t>intensity</a:t>
            </a:r>
            <a:r>
              <a:rPr lang="en-US" sz="1200" b="0" i="0" kern="1200" dirty="0" smtClean="0">
                <a:solidFill>
                  <a:schemeClr val="tx1"/>
                </a:solidFill>
                <a:effectLst/>
                <a:latin typeface="+mn-lt"/>
                <a:ea typeface="+mn-ea"/>
                <a:cs typeface="+mn-cs"/>
              </a:rPr>
              <a:t> are features for which feature searches may be performed.</a:t>
            </a:r>
          </a:p>
          <a:p>
            <a:endParaRPr lang="en-US" dirty="0"/>
          </a:p>
        </p:txBody>
      </p:sp>
      <p:sp>
        <p:nvSpPr>
          <p:cNvPr id="4" name="Slide Number Placeholder 3"/>
          <p:cNvSpPr>
            <a:spLocks noGrp="1"/>
          </p:cNvSpPr>
          <p:nvPr>
            <p:ph type="sldNum" sz="quarter" idx="10"/>
          </p:nvPr>
        </p:nvSpPr>
        <p:spPr/>
        <p:txBody>
          <a:bodyPr/>
          <a:lstStyle/>
          <a:p>
            <a:fld id="{1E4B97FF-71C3-2846-B1E1-3FB5DC0708A6}" type="slidenum">
              <a:rPr lang="en-US" smtClean="0"/>
              <a:t>49</a:t>
            </a:fld>
            <a:endParaRPr lang="en-US"/>
          </a:p>
        </p:txBody>
      </p:sp>
    </p:spTree>
    <p:extLst>
      <p:ext uri="{BB962C8B-B14F-4D97-AF65-F5344CB8AC3E}">
        <p14:creationId xmlns:p14="http://schemas.microsoft.com/office/powerpoint/2010/main" val="14388258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NO3 </a:t>
            </a:r>
            <a:r>
              <a:rPr lang="mr-IN" dirty="0" smtClean="0"/>
              <a:t>–</a:t>
            </a:r>
            <a:r>
              <a:rPr lang="en-US" dirty="0" smtClean="0"/>
              <a:t> Nitrate</a:t>
            </a:r>
          </a:p>
          <a:p>
            <a:r>
              <a:rPr lang="en-US" dirty="0" smtClean="0"/>
              <a:t>SO4 - Sulfate</a:t>
            </a:r>
            <a:endParaRPr lang="en-US" dirty="0"/>
          </a:p>
        </p:txBody>
      </p:sp>
      <p:sp>
        <p:nvSpPr>
          <p:cNvPr id="4" name="Slide Number Placeholder 3"/>
          <p:cNvSpPr>
            <a:spLocks noGrp="1"/>
          </p:cNvSpPr>
          <p:nvPr>
            <p:ph type="sldNum" sz="quarter" idx="10"/>
          </p:nvPr>
        </p:nvSpPr>
        <p:spPr/>
        <p:txBody>
          <a:bodyPr/>
          <a:lstStyle/>
          <a:p>
            <a:fld id="{1E4B97FF-71C3-2846-B1E1-3FB5DC0708A6}" type="slidenum">
              <a:rPr lang="en-US" smtClean="0"/>
              <a:t>66</a:t>
            </a:fld>
            <a:endParaRPr lang="en-US"/>
          </a:p>
        </p:txBody>
      </p:sp>
    </p:spTree>
    <p:extLst>
      <p:ext uri="{BB962C8B-B14F-4D97-AF65-F5344CB8AC3E}">
        <p14:creationId xmlns:p14="http://schemas.microsoft.com/office/powerpoint/2010/main" val="13426442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Tufte</a:t>
            </a:r>
            <a:r>
              <a:rPr lang="en-US" dirty="0" smtClean="0"/>
              <a:t> (1990)</a:t>
            </a:r>
            <a:r>
              <a:rPr lang="en-US" baseline="0" dirty="0" smtClean="0"/>
              <a:t> </a:t>
            </a:r>
            <a:r>
              <a:rPr lang="en-US" dirty="0" smtClean="0"/>
              <a:t>claims that often ready made graph paper comes with darkly printed lines. The reverse unprinted side should be used, for the lines show through faintly and do not clutter the data.</a:t>
            </a:r>
            <a:endParaRPr lang="en-US" dirty="0"/>
          </a:p>
        </p:txBody>
      </p:sp>
      <p:sp>
        <p:nvSpPr>
          <p:cNvPr id="4" name="Slide Number Placeholder 3"/>
          <p:cNvSpPr>
            <a:spLocks noGrp="1"/>
          </p:cNvSpPr>
          <p:nvPr>
            <p:ph type="sldNum" sz="quarter" idx="10"/>
          </p:nvPr>
        </p:nvSpPr>
        <p:spPr/>
        <p:txBody>
          <a:bodyPr/>
          <a:lstStyle/>
          <a:p>
            <a:fld id="{1E4B97FF-71C3-2846-B1E1-3FB5DC0708A6}" type="slidenum">
              <a:rPr lang="en-US" smtClean="0"/>
              <a:t>84</a:t>
            </a:fld>
            <a:endParaRPr lang="en-US"/>
          </a:p>
        </p:txBody>
      </p:sp>
    </p:spTree>
    <p:extLst>
      <p:ext uri="{BB962C8B-B14F-4D97-AF65-F5344CB8AC3E}">
        <p14:creationId xmlns:p14="http://schemas.microsoft.com/office/powerpoint/2010/main" val="17984262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Change blindness</a:t>
            </a:r>
            <a:r>
              <a:rPr lang="en-US" sz="1200" b="0" i="0" kern="1200" dirty="0" smtClean="0">
                <a:solidFill>
                  <a:schemeClr val="tx1"/>
                </a:solidFill>
                <a:effectLst/>
                <a:latin typeface="+mn-lt"/>
                <a:ea typeface="+mn-ea"/>
                <a:cs typeface="+mn-cs"/>
              </a:rPr>
              <a:t> is a perceptual phenomenon that occurs when a </a:t>
            </a:r>
            <a:r>
              <a:rPr lang="en-US" sz="1200" b="1" i="0" kern="1200" dirty="0" smtClean="0">
                <a:solidFill>
                  <a:schemeClr val="tx1"/>
                </a:solidFill>
                <a:effectLst/>
                <a:latin typeface="+mn-lt"/>
                <a:ea typeface="+mn-ea"/>
                <a:cs typeface="+mn-cs"/>
              </a:rPr>
              <a:t>change</a:t>
            </a:r>
            <a:r>
              <a:rPr lang="en-US" sz="1200" b="0" i="0" kern="1200" dirty="0" smtClean="0">
                <a:solidFill>
                  <a:schemeClr val="tx1"/>
                </a:solidFill>
                <a:effectLst/>
                <a:latin typeface="+mn-lt"/>
                <a:ea typeface="+mn-ea"/>
                <a:cs typeface="+mn-cs"/>
              </a:rPr>
              <a:t> in a visual stimulus is introduced and the observer does not notice it. For example, observers often fail to notice major differences introduced into an image while it flickers off and on again.</a:t>
            </a:r>
            <a:endParaRPr lang="en-US" dirty="0"/>
          </a:p>
        </p:txBody>
      </p:sp>
      <p:sp>
        <p:nvSpPr>
          <p:cNvPr id="4" name="Slide Number Placeholder 3"/>
          <p:cNvSpPr>
            <a:spLocks noGrp="1"/>
          </p:cNvSpPr>
          <p:nvPr>
            <p:ph type="sldNum" sz="quarter" idx="10"/>
          </p:nvPr>
        </p:nvSpPr>
        <p:spPr/>
        <p:txBody>
          <a:bodyPr/>
          <a:lstStyle/>
          <a:p>
            <a:fld id="{1E4B97FF-71C3-2846-B1E1-3FB5DC0708A6}" type="slidenum">
              <a:rPr lang="en-US" smtClean="0"/>
              <a:t>91</a:t>
            </a:fld>
            <a:endParaRPr lang="en-US"/>
          </a:p>
        </p:txBody>
      </p:sp>
    </p:spTree>
    <p:extLst>
      <p:ext uri="{BB962C8B-B14F-4D97-AF65-F5344CB8AC3E}">
        <p14:creationId xmlns:p14="http://schemas.microsoft.com/office/powerpoint/2010/main" val="752507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1/24/18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1/24/18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1/24/18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1/24/18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en.wikipedia.org/wiki/Psychophysic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7.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8.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30.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31.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2.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3.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4.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5.emf"/><Relationship Id="rId3" Type="http://schemas.openxmlformats.org/officeDocument/2006/relationships/image" Target="../media/image3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7.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8.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9.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0.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1.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2.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3.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4.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45.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em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6.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7.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8.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9.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0.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1.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2.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6.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7.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8.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9.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0.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1.em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62.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3.em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4.emf"/></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5.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6.em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7.em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8.em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9.emf"/></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0.emf"/></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1.em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2.emf"/></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3.em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4.em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5.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em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6.em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7.emf"/></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8.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9.emf"/></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80.emf"/></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1.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2.emf"/></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3.emf"/></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4.emf"/></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5.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6.emf"/></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87.emf"/></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8.emf"/></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www.youtube.com/watch?v=Ahg6qcgoay4" TargetMode="Externa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9.emf"/></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0.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1.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8-01-18 at 8.14.55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05518"/>
            <a:ext cx="9144000" cy="5018968"/>
          </a:xfrm>
          <a:prstGeom prst="rect">
            <a:avLst/>
          </a:prstGeom>
        </p:spPr>
      </p:pic>
    </p:spTree>
    <p:extLst>
      <p:ext uri="{BB962C8B-B14F-4D97-AF65-F5344CB8AC3E}">
        <p14:creationId xmlns:p14="http://schemas.microsoft.com/office/powerpoint/2010/main" val="2478349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848574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4167752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272232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0823738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222617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04006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3195457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361543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362616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228807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2354394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2400226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5338661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6893072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9046" y="626723"/>
            <a:ext cx="8589341" cy="1323439"/>
          </a:xfrm>
          <a:prstGeom prst="rect">
            <a:avLst/>
          </a:prstGeom>
          <a:noFill/>
        </p:spPr>
        <p:txBody>
          <a:bodyPr wrap="square" rtlCol="0">
            <a:spAutoFit/>
          </a:bodyPr>
          <a:lstStyle/>
          <a:p>
            <a:r>
              <a:rPr lang="en-US" sz="4000" b="1" dirty="0"/>
              <a:t>What if there was a gap between mapped data and our perception of it?</a:t>
            </a:r>
            <a:endParaRPr lang="en-US" sz="4000" b="1" dirty="0"/>
          </a:p>
        </p:txBody>
      </p:sp>
    </p:spTree>
    <p:extLst>
      <p:ext uri="{BB962C8B-B14F-4D97-AF65-F5344CB8AC3E}">
        <p14:creationId xmlns:p14="http://schemas.microsoft.com/office/powerpoint/2010/main" val="8238854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200" y="381000"/>
            <a:ext cx="8483600" cy="6096000"/>
          </a:xfrm>
          <a:prstGeom prst="rect">
            <a:avLst/>
          </a:prstGeom>
        </p:spPr>
      </p:pic>
    </p:spTree>
    <p:extLst>
      <p:ext uri="{BB962C8B-B14F-4D97-AF65-F5344CB8AC3E}">
        <p14:creationId xmlns:p14="http://schemas.microsoft.com/office/powerpoint/2010/main" val="18825937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200" y="381000"/>
            <a:ext cx="8483600" cy="6096000"/>
          </a:xfrm>
          <a:prstGeom prst="rect">
            <a:avLst/>
          </a:prstGeom>
        </p:spPr>
      </p:pic>
      <p:sp>
        <p:nvSpPr>
          <p:cNvPr id="4" name="Rectangle 3"/>
          <p:cNvSpPr/>
          <p:nvPr/>
        </p:nvSpPr>
        <p:spPr>
          <a:xfrm>
            <a:off x="503434" y="3429000"/>
            <a:ext cx="8157681" cy="2585323"/>
          </a:xfrm>
          <a:prstGeom prst="rect">
            <a:avLst/>
          </a:prstGeom>
          <a:solidFill>
            <a:schemeClr val="bg1"/>
          </a:solidFill>
        </p:spPr>
        <p:txBody>
          <a:bodyPr wrap="square" lIns="91440" tIns="45720" rIns="91440" bIns="45720">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Black dots at the intersections appear and disappear; are they real? </a:t>
            </a:r>
            <a:endParaRPr lang="en-US" sz="5400" b="1" dirty="0">
              <a:ln w="9525">
                <a:solidFill>
                  <a:schemeClr val="bg1"/>
                </a:solidFill>
                <a:prstDash val="solid"/>
              </a:ln>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18758791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526" y="129854"/>
            <a:ext cx="8788400" cy="5270500"/>
          </a:xfrm>
          <a:prstGeom prst="rect">
            <a:avLst/>
          </a:prstGeom>
        </p:spPr>
      </p:pic>
      <p:sp>
        <p:nvSpPr>
          <p:cNvPr id="3" name="TextBox 2"/>
          <p:cNvSpPr txBox="1"/>
          <p:nvPr/>
        </p:nvSpPr>
        <p:spPr>
          <a:xfrm>
            <a:off x="986319" y="5640512"/>
            <a:ext cx="7150813" cy="954107"/>
          </a:xfrm>
          <a:prstGeom prst="rect">
            <a:avLst/>
          </a:prstGeom>
          <a:noFill/>
        </p:spPr>
        <p:txBody>
          <a:bodyPr wrap="square" rtlCol="0">
            <a:spAutoFit/>
          </a:bodyPr>
          <a:lstStyle/>
          <a:p>
            <a:r>
              <a:rPr lang="en-US" sz="2800" b="1" dirty="0"/>
              <a:t>The sine Illusion: which of the bars are longer, or are they the same length?</a:t>
            </a:r>
            <a:endParaRPr lang="en-US" sz="2800" b="1" dirty="0"/>
          </a:p>
        </p:txBody>
      </p:sp>
    </p:spTree>
    <p:extLst>
      <p:ext uri="{BB962C8B-B14F-4D97-AF65-F5344CB8AC3E}">
        <p14:creationId xmlns:p14="http://schemas.microsoft.com/office/powerpoint/2010/main" val="19318091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9046" y="626723"/>
            <a:ext cx="8589341" cy="1323439"/>
          </a:xfrm>
          <a:prstGeom prst="rect">
            <a:avLst/>
          </a:prstGeom>
          <a:noFill/>
        </p:spPr>
        <p:txBody>
          <a:bodyPr wrap="square" rtlCol="0">
            <a:spAutoFit/>
          </a:bodyPr>
          <a:lstStyle/>
          <a:p>
            <a:r>
              <a:rPr lang="en-US" sz="4000" b="1" dirty="0"/>
              <a:t>What if there was a gap between mapped data and our perception of it?</a:t>
            </a:r>
            <a:endParaRPr lang="en-US" sz="4000" b="1" dirty="0"/>
          </a:p>
        </p:txBody>
      </p:sp>
      <p:sp>
        <p:nvSpPr>
          <p:cNvPr id="3" name="TextBox 2"/>
          <p:cNvSpPr txBox="1"/>
          <p:nvPr/>
        </p:nvSpPr>
        <p:spPr>
          <a:xfrm>
            <a:off x="914400" y="2599362"/>
            <a:ext cx="6945330" cy="2246769"/>
          </a:xfrm>
          <a:prstGeom prst="rect">
            <a:avLst/>
          </a:prstGeom>
          <a:noFill/>
        </p:spPr>
        <p:txBody>
          <a:bodyPr wrap="square" rtlCol="0">
            <a:spAutoFit/>
          </a:bodyPr>
          <a:lstStyle/>
          <a:p>
            <a:r>
              <a:rPr lang="en-US" sz="2800" b="1" dirty="0" smtClean="0">
                <a:hlinkClick r:id="rId2"/>
              </a:rPr>
              <a:t>Psychophysics</a:t>
            </a:r>
            <a:r>
              <a:rPr lang="en-US" sz="2800" dirty="0"/>
              <a:t> relates “matter to the mind, by describing the relationship between the world and the way it is perceived.” Psychophysical studies select specific sensory stimuli and evaluate human perception of the stimuli. </a:t>
            </a:r>
            <a:endParaRPr lang="en-US" sz="2800" dirty="0"/>
          </a:p>
        </p:txBody>
      </p:sp>
    </p:spTree>
    <p:extLst>
      <p:ext uri="{BB962C8B-B14F-4D97-AF65-F5344CB8AC3E}">
        <p14:creationId xmlns:p14="http://schemas.microsoft.com/office/powerpoint/2010/main" val="648606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9046" y="626723"/>
            <a:ext cx="8589341" cy="1323439"/>
          </a:xfrm>
          <a:prstGeom prst="rect">
            <a:avLst/>
          </a:prstGeom>
          <a:noFill/>
        </p:spPr>
        <p:txBody>
          <a:bodyPr wrap="square" rtlCol="0">
            <a:spAutoFit/>
          </a:bodyPr>
          <a:lstStyle/>
          <a:p>
            <a:r>
              <a:rPr lang="en-US" sz="4000" b="1" dirty="0"/>
              <a:t>What if there was a gap between mapped data and our perception of it?</a:t>
            </a:r>
            <a:endParaRPr lang="en-US" sz="4000" b="1" dirty="0"/>
          </a:p>
        </p:txBody>
      </p:sp>
      <p:sp>
        <p:nvSpPr>
          <p:cNvPr id="3" name="TextBox 2"/>
          <p:cNvSpPr txBox="1"/>
          <p:nvPr/>
        </p:nvSpPr>
        <p:spPr>
          <a:xfrm>
            <a:off x="421238" y="2393879"/>
            <a:ext cx="8106311" cy="3970318"/>
          </a:xfrm>
          <a:prstGeom prst="rect">
            <a:avLst/>
          </a:prstGeom>
          <a:noFill/>
        </p:spPr>
        <p:txBody>
          <a:bodyPr wrap="square" rtlCol="0">
            <a:spAutoFit/>
          </a:bodyPr>
          <a:lstStyle/>
          <a:p>
            <a:r>
              <a:rPr lang="en-US" sz="2800" dirty="0"/>
              <a:t>Cartographers studied </a:t>
            </a:r>
            <a:r>
              <a:rPr lang="en-US" sz="2800" b="1" dirty="0">
                <a:solidFill>
                  <a:srgbClr val="00B0F0"/>
                </a:solidFill>
              </a:rPr>
              <a:t>thresholds </a:t>
            </a:r>
            <a:r>
              <a:rPr lang="en-US" sz="2800" dirty="0"/>
              <a:t>(what is the smallest type size the average viewer can read?), </a:t>
            </a:r>
            <a:r>
              <a:rPr lang="en-US" sz="2800" b="1" dirty="0">
                <a:solidFill>
                  <a:srgbClr val="00B0F0"/>
                </a:solidFill>
              </a:rPr>
              <a:t>discrimination </a:t>
            </a:r>
            <a:r>
              <a:rPr lang="en-US" sz="2800" dirty="0"/>
              <a:t>(what is the minimum difference between two gray tones required for the average viewer to perceive a difference?), and </a:t>
            </a:r>
            <a:r>
              <a:rPr lang="en-US" sz="2800" b="1" dirty="0">
                <a:solidFill>
                  <a:srgbClr val="00B0F0"/>
                </a:solidFill>
              </a:rPr>
              <a:t>scaling</a:t>
            </a:r>
            <a:r>
              <a:rPr lang="en-US" sz="2800" dirty="0"/>
              <a:t> (how to scale a map symbol so the average user correctly judges the symbol’s value?).</a:t>
            </a:r>
          </a:p>
          <a:p>
            <a:r>
              <a:rPr lang="en-US" sz="2800" dirty="0"/>
              <a:t>The most studied map symbol was the</a:t>
            </a:r>
            <a:r>
              <a:rPr lang="en-US" sz="2800" b="1" dirty="0"/>
              <a:t> </a:t>
            </a:r>
            <a:r>
              <a:rPr lang="en-US" sz="2800" b="1" dirty="0">
                <a:solidFill>
                  <a:srgbClr val="00B0F0"/>
                </a:solidFill>
              </a:rPr>
              <a:t>proportionally scaled circle.</a:t>
            </a:r>
            <a:endParaRPr lang="en-US" sz="2800" dirty="0">
              <a:solidFill>
                <a:srgbClr val="00B0F0"/>
              </a:solidFill>
            </a:endParaRPr>
          </a:p>
        </p:txBody>
      </p:sp>
    </p:spTree>
    <p:extLst>
      <p:ext uri="{BB962C8B-B14F-4D97-AF65-F5344CB8AC3E}">
        <p14:creationId xmlns:p14="http://schemas.microsoft.com/office/powerpoint/2010/main" val="13847268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4934" y="256853"/>
            <a:ext cx="8763857" cy="3785652"/>
          </a:xfrm>
          <a:prstGeom prst="rect">
            <a:avLst/>
          </a:prstGeom>
          <a:noFill/>
        </p:spPr>
        <p:txBody>
          <a:bodyPr wrap="square" rtlCol="0">
            <a:spAutoFit/>
          </a:bodyPr>
          <a:lstStyle/>
          <a:p>
            <a:r>
              <a:rPr lang="en-US" sz="4000" b="1" dirty="0" smtClean="0"/>
              <a:t>James Flannery’s </a:t>
            </a:r>
            <a:r>
              <a:rPr lang="en-US" sz="4000" dirty="0" smtClean="0"/>
              <a:t>primary research used psychophysical methodology - it focused on </a:t>
            </a:r>
            <a:r>
              <a:rPr lang="en-US" sz="4000" dirty="0"/>
              <a:t>map symbols </a:t>
            </a:r>
            <a:r>
              <a:rPr lang="en-US" sz="4000" dirty="0" smtClean="0"/>
              <a:t>and was </a:t>
            </a:r>
            <a:r>
              <a:rPr lang="en-US" sz="4000" dirty="0"/>
              <a:t>based on 1920s research on the human perception of circles and other symbols on statistical graphics. </a:t>
            </a:r>
            <a:endParaRPr lang="en-US" sz="4000"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1817" y="4137774"/>
            <a:ext cx="6629400" cy="2260600"/>
          </a:xfrm>
          <a:prstGeom prst="rect">
            <a:avLst/>
          </a:prstGeom>
        </p:spPr>
      </p:pic>
    </p:spTree>
    <p:extLst>
      <p:ext uri="{BB962C8B-B14F-4D97-AF65-F5344CB8AC3E}">
        <p14:creationId xmlns:p14="http://schemas.microsoft.com/office/powerpoint/2010/main" val="1973971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9336715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49321" y="5167901"/>
            <a:ext cx="8671389" cy="1384995"/>
          </a:xfrm>
          <a:prstGeom prst="rect">
            <a:avLst/>
          </a:prstGeom>
          <a:noFill/>
        </p:spPr>
        <p:txBody>
          <a:bodyPr wrap="square" rtlCol="0">
            <a:spAutoFit/>
          </a:bodyPr>
          <a:lstStyle/>
          <a:p>
            <a:r>
              <a:rPr lang="en-US" sz="2800" dirty="0"/>
              <a:t>But psychophysical research revealed that while people tend to </a:t>
            </a:r>
            <a:r>
              <a:rPr lang="en-US" sz="2800" b="1" dirty="0"/>
              <a:t>correctly estimate lengths</a:t>
            </a:r>
            <a:r>
              <a:rPr lang="en-US" sz="2800" b="1" dirty="0" smtClean="0"/>
              <a:t>, </a:t>
            </a:r>
            <a:r>
              <a:rPr lang="en-US" sz="2800" dirty="0" smtClean="0"/>
              <a:t>they </a:t>
            </a:r>
            <a:r>
              <a:rPr lang="en-US" sz="2800" dirty="0"/>
              <a:t>tend to </a:t>
            </a:r>
            <a:r>
              <a:rPr lang="en-US" sz="2800" b="1" dirty="0"/>
              <a:t>underestimate areas and volumes</a:t>
            </a:r>
            <a:endParaRPr lang="en-US" sz="28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328916"/>
            <a:ext cx="6692900" cy="4597400"/>
          </a:xfrm>
          <a:prstGeom prst="rect">
            <a:avLst/>
          </a:prstGeom>
        </p:spPr>
      </p:pic>
    </p:spTree>
    <p:extLst>
      <p:ext uri="{BB962C8B-B14F-4D97-AF65-F5344CB8AC3E}">
        <p14:creationId xmlns:p14="http://schemas.microsoft.com/office/powerpoint/2010/main" val="20036593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1562692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125150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8645696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189767"/>
            <a:ext cx="9144000" cy="2164888"/>
          </a:xfrm>
          <a:prstGeom prst="rect">
            <a:avLst/>
          </a:prstGeom>
        </p:spPr>
      </p:pic>
      <p:sp>
        <p:nvSpPr>
          <p:cNvPr id="3" name="TextBox 2"/>
          <p:cNvSpPr txBox="1"/>
          <p:nvPr/>
        </p:nvSpPr>
        <p:spPr>
          <a:xfrm>
            <a:off x="452063" y="287676"/>
            <a:ext cx="8591711" cy="584775"/>
          </a:xfrm>
          <a:prstGeom prst="rect">
            <a:avLst/>
          </a:prstGeom>
          <a:noFill/>
        </p:spPr>
        <p:txBody>
          <a:bodyPr wrap="none" rtlCol="0">
            <a:spAutoFit/>
          </a:bodyPr>
          <a:lstStyle/>
          <a:p>
            <a:r>
              <a:rPr lang="en-US" sz="3200" b="1" u="sng" dirty="0" smtClean="0"/>
              <a:t>Graphical Perception (Cleveland and McGill 1984)</a:t>
            </a:r>
            <a:endParaRPr lang="en-US" sz="3200" b="1" u="sng" dirty="0"/>
          </a:p>
        </p:txBody>
      </p:sp>
      <p:sp>
        <p:nvSpPr>
          <p:cNvPr id="4" name="TextBox 3"/>
          <p:cNvSpPr txBox="1"/>
          <p:nvPr/>
        </p:nvSpPr>
        <p:spPr>
          <a:xfrm>
            <a:off x="230796" y="3867180"/>
            <a:ext cx="8913204" cy="1877437"/>
          </a:xfrm>
          <a:prstGeom prst="rect">
            <a:avLst/>
          </a:prstGeom>
          <a:noFill/>
        </p:spPr>
        <p:txBody>
          <a:bodyPr wrap="square" rtlCol="0">
            <a:spAutoFit/>
          </a:bodyPr>
          <a:lstStyle/>
          <a:p>
            <a:r>
              <a:rPr lang="en-US" sz="2800" b="1" dirty="0"/>
              <a:t>The tasks: For each setting</a:t>
            </a:r>
          </a:p>
          <a:p>
            <a:pPr marL="914400" lvl="1" indent="-457200">
              <a:buFont typeface="Arial" charset="0"/>
              <a:buChar char="•"/>
            </a:pPr>
            <a:r>
              <a:rPr lang="en-US" sz="2800" b="1" dirty="0"/>
              <a:t>Identify which of two marked items is smaller.</a:t>
            </a:r>
          </a:p>
          <a:p>
            <a:pPr marL="914400" lvl="1" indent="-457200">
              <a:buFont typeface="Arial" charset="0"/>
              <a:buChar char="•"/>
            </a:pPr>
            <a:r>
              <a:rPr lang="en-US" sz="2800" b="1" dirty="0"/>
              <a:t>Estimate the percentage the smaller is of the larger.</a:t>
            </a:r>
          </a:p>
          <a:p>
            <a:pPr marL="457200" indent="-457200">
              <a:buFont typeface="Arial" charset="0"/>
              <a:buChar char="•"/>
            </a:pPr>
            <a:endParaRPr lang="en-US" sz="3200" b="1" dirty="0"/>
          </a:p>
        </p:txBody>
      </p:sp>
    </p:spTree>
    <p:extLst>
      <p:ext uri="{BB962C8B-B14F-4D97-AF65-F5344CB8AC3E}">
        <p14:creationId xmlns:p14="http://schemas.microsoft.com/office/powerpoint/2010/main" val="876191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0399" y="1022278"/>
            <a:ext cx="7602877" cy="5702158"/>
          </a:xfrm>
          <a:prstGeom prst="rect">
            <a:avLst/>
          </a:prstGeom>
        </p:spPr>
      </p:pic>
      <p:sp>
        <p:nvSpPr>
          <p:cNvPr id="3" name="TextBox 2"/>
          <p:cNvSpPr txBox="1"/>
          <p:nvPr/>
        </p:nvSpPr>
        <p:spPr>
          <a:xfrm>
            <a:off x="315983" y="287676"/>
            <a:ext cx="8591711" cy="584775"/>
          </a:xfrm>
          <a:prstGeom prst="rect">
            <a:avLst/>
          </a:prstGeom>
          <a:noFill/>
        </p:spPr>
        <p:txBody>
          <a:bodyPr wrap="none" rtlCol="0">
            <a:spAutoFit/>
          </a:bodyPr>
          <a:lstStyle/>
          <a:p>
            <a:r>
              <a:rPr lang="en-US" sz="3200" b="1" u="sng" dirty="0" smtClean="0"/>
              <a:t>Graphical Perception (Cleveland and McGill 1984)</a:t>
            </a:r>
            <a:endParaRPr lang="en-US" sz="3200" b="1" u="sng" dirty="0"/>
          </a:p>
        </p:txBody>
      </p:sp>
    </p:spTree>
    <p:extLst>
      <p:ext uri="{BB962C8B-B14F-4D97-AF65-F5344CB8AC3E}">
        <p14:creationId xmlns:p14="http://schemas.microsoft.com/office/powerpoint/2010/main" val="7238568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789285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7906963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3434615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10382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9328156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214420"/>
            <a:ext cx="9144000" cy="1754763"/>
          </a:xfrm>
          <a:prstGeom prst="rect">
            <a:avLst/>
          </a:prstGeom>
        </p:spPr>
      </p:pic>
    </p:spTree>
    <p:extLst>
      <p:ext uri="{BB962C8B-B14F-4D97-AF65-F5344CB8AC3E}">
        <p14:creationId xmlns:p14="http://schemas.microsoft.com/office/powerpoint/2010/main" val="16382017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3412028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776719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9446474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3689435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9379763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2835952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9857523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889697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52734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2716267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78156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849324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609587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5180188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36765362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10465234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9" y="665018"/>
            <a:ext cx="9149239" cy="5522026"/>
          </a:xfrm>
          <a:prstGeom prst="rect">
            <a:avLst/>
          </a:prstGeom>
        </p:spPr>
      </p:pic>
    </p:spTree>
    <p:extLst>
      <p:ext uri="{BB962C8B-B14F-4D97-AF65-F5344CB8AC3E}">
        <p14:creationId xmlns:p14="http://schemas.microsoft.com/office/powerpoint/2010/main" val="395648078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3100"/>
            <a:ext cx="9144000" cy="5488636"/>
          </a:xfrm>
          <a:prstGeom prst="rect">
            <a:avLst/>
          </a:prstGeom>
        </p:spPr>
      </p:pic>
    </p:spTree>
    <p:extLst>
      <p:ext uri="{BB962C8B-B14F-4D97-AF65-F5344CB8AC3E}">
        <p14:creationId xmlns:p14="http://schemas.microsoft.com/office/powerpoint/2010/main" val="8815595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900" y="0"/>
            <a:ext cx="8710603" cy="6858000"/>
          </a:xfrm>
          <a:prstGeom prst="rect">
            <a:avLst/>
          </a:prstGeom>
        </p:spPr>
      </p:pic>
    </p:spTree>
    <p:extLst>
      <p:ext uri="{BB962C8B-B14F-4D97-AF65-F5344CB8AC3E}">
        <p14:creationId xmlns:p14="http://schemas.microsoft.com/office/powerpoint/2010/main" val="214157651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7000"/>
            <a:ext cx="9144000" cy="6581124"/>
          </a:xfrm>
          <a:prstGeom prst="rect">
            <a:avLst/>
          </a:prstGeom>
        </p:spPr>
      </p:pic>
    </p:spTree>
    <p:extLst>
      <p:ext uri="{BB962C8B-B14F-4D97-AF65-F5344CB8AC3E}">
        <p14:creationId xmlns:p14="http://schemas.microsoft.com/office/powerpoint/2010/main" val="1650530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2589351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255" y="100632"/>
            <a:ext cx="8977745" cy="6757368"/>
          </a:xfrm>
          <a:prstGeom prst="rect">
            <a:avLst/>
          </a:prstGeom>
        </p:spPr>
      </p:pic>
    </p:spTree>
    <p:extLst>
      <p:ext uri="{BB962C8B-B14F-4D97-AF65-F5344CB8AC3E}">
        <p14:creationId xmlns:p14="http://schemas.microsoft.com/office/powerpoint/2010/main" val="141599639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3418"/>
            <a:ext cx="9144000" cy="5220623"/>
          </a:xfrm>
          <a:prstGeom prst="rect">
            <a:avLst/>
          </a:prstGeom>
        </p:spPr>
      </p:pic>
    </p:spTree>
    <p:extLst>
      <p:ext uri="{BB962C8B-B14F-4D97-AF65-F5344CB8AC3E}">
        <p14:creationId xmlns:p14="http://schemas.microsoft.com/office/powerpoint/2010/main" val="23768513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19988585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24958058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09631571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9376237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00488452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975732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07418419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9607373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86123220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79488189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64681170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66742982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9072436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8223928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13176593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70256912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25775818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95235163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95193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2744306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9389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9068746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70842556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06121373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60391197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02096"/>
            <a:ext cx="9144000" cy="4352507"/>
          </a:xfrm>
          <a:prstGeom prst="rect">
            <a:avLst/>
          </a:prstGeom>
        </p:spPr>
      </p:pic>
    </p:spTree>
    <p:extLst>
      <p:ext uri="{BB962C8B-B14F-4D97-AF65-F5344CB8AC3E}">
        <p14:creationId xmlns:p14="http://schemas.microsoft.com/office/powerpoint/2010/main" val="191197014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3891431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02117980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77043654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609089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97693487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35572199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61096804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39296782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43200" y="2755075"/>
            <a:ext cx="3788922" cy="769441"/>
          </a:xfrm>
          <a:prstGeom prst="rect">
            <a:avLst/>
          </a:prstGeom>
          <a:noFill/>
        </p:spPr>
        <p:txBody>
          <a:bodyPr wrap="none" rtlCol="0">
            <a:spAutoFit/>
          </a:bodyPr>
          <a:lstStyle/>
          <a:p>
            <a:r>
              <a:rPr lang="en-US" sz="4400" b="1" smtClean="0">
                <a:hlinkClick r:id="rId2"/>
              </a:rPr>
              <a:t>Awareness Test</a:t>
            </a:r>
            <a:endParaRPr lang="en-US" sz="4400" b="1"/>
          </a:p>
        </p:txBody>
      </p:sp>
    </p:spTree>
    <p:extLst>
      <p:ext uri="{BB962C8B-B14F-4D97-AF65-F5344CB8AC3E}">
        <p14:creationId xmlns:p14="http://schemas.microsoft.com/office/powerpoint/2010/main" val="214871763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CSE442-Percep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671578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6000"/>
            <a:ext cx="9144000" cy="4816305"/>
          </a:xfrm>
          <a:prstGeom prst="rect">
            <a:avLst/>
          </a:prstGeom>
        </p:spPr>
      </p:pic>
    </p:spTree>
    <p:extLst>
      <p:ext uri="{BB962C8B-B14F-4D97-AF65-F5344CB8AC3E}">
        <p14:creationId xmlns:p14="http://schemas.microsoft.com/office/powerpoint/2010/main" val="166919650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92200"/>
            <a:ext cx="9144000" cy="4662039"/>
          </a:xfrm>
          <a:prstGeom prst="rect">
            <a:avLst/>
          </a:prstGeom>
        </p:spPr>
      </p:pic>
    </p:spTree>
    <p:extLst>
      <p:ext uri="{BB962C8B-B14F-4D97-AF65-F5344CB8AC3E}">
        <p14:creationId xmlns:p14="http://schemas.microsoft.com/office/powerpoint/2010/main" val="160676196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 y="0"/>
            <a:ext cx="8978611" cy="6858000"/>
          </a:xfrm>
          <a:prstGeom prst="rect">
            <a:avLst/>
          </a:prstGeom>
        </p:spPr>
      </p:pic>
    </p:spTree>
    <p:extLst>
      <p:ext uri="{BB962C8B-B14F-4D97-AF65-F5344CB8AC3E}">
        <p14:creationId xmlns:p14="http://schemas.microsoft.com/office/powerpoint/2010/main" val="241518344"/>
      </p:ext>
    </p:extLst>
  </p:cSld>
  <p:clrMapOvr>
    <a:masterClrMapping/>
  </p:clrMapOvr>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Black .thmx</Template>
  <TotalTime>2884</TotalTime>
  <Words>493</Words>
  <Application>Microsoft Macintosh PowerPoint</Application>
  <PresentationFormat>On-screen Show (4:3)</PresentationFormat>
  <Paragraphs>53</Paragraphs>
  <Slides>97</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97</vt:i4>
      </vt:variant>
    </vt:vector>
  </HeadingPairs>
  <TitlesOfParts>
    <vt:vector size="101" baseType="lpstr">
      <vt:lpstr>Calibri</vt:lpstr>
      <vt:lpstr>Mangal</vt:lpstr>
      <vt:lpstr>Arial</vt:lpstr>
      <vt:lpstr> Black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Linda Simonsen</dc:creator>
  <cp:lastModifiedBy>Linda Simonsen</cp:lastModifiedBy>
  <cp:revision>18</cp:revision>
  <dcterms:created xsi:type="dcterms:W3CDTF">2018-01-18T16:14:11Z</dcterms:created>
  <dcterms:modified xsi:type="dcterms:W3CDTF">2018-01-26T19:32:31Z</dcterms:modified>
</cp:coreProperties>
</file>

<file path=docProps/thumbnail.jpeg>
</file>